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14"/>
  </p:notesMasterIdLst>
  <p:handoutMasterIdLst>
    <p:handoutMasterId r:id="rId15"/>
  </p:handoutMasterIdLst>
  <p:sldIdLst>
    <p:sldId id="582" r:id="rId2"/>
    <p:sldId id="608" r:id="rId3"/>
    <p:sldId id="605" r:id="rId4"/>
    <p:sldId id="341" r:id="rId5"/>
    <p:sldId id="591" r:id="rId6"/>
    <p:sldId id="612" r:id="rId7"/>
    <p:sldId id="611" r:id="rId8"/>
    <p:sldId id="613" r:id="rId9"/>
    <p:sldId id="601" r:id="rId10"/>
    <p:sldId id="610" r:id="rId11"/>
    <p:sldId id="609" r:id="rId12"/>
    <p:sldId id="583" r:id="rId13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, Richard (ryanrj)" initials="RR(" lastIdx="31" clrIdx="0">
    <p:extLst>
      <p:ext uri="{19B8F6BF-5375-455C-9EA6-DF929625EA0E}">
        <p15:presenceInfo xmlns:p15="http://schemas.microsoft.com/office/powerpoint/2012/main" userId="S-1-5-21-1757981266-1383384898-725345543-430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44B"/>
    <a:srgbClr val="FF0000"/>
    <a:srgbClr val="006600"/>
    <a:srgbClr val="FF0066"/>
    <a:srgbClr val="A78011"/>
    <a:srgbClr val="FFFFFF"/>
    <a:srgbClr val="71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8" autoAdjust="0"/>
    <p:restoredTop sz="79450" autoAdjust="0"/>
  </p:normalViewPr>
  <p:slideViewPr>
    <p:cSldViewPr>
      <p:cViewPr varScale="1">
        <p:scale>
          <a:sx n="91" d="100"/>
          <a:sy n="91" d="100"/>
        </p:scale>
        <p:origin x="97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t" anchorCtr="0" compatLnSpc="1">
            <a:prstTxWarp prst="textNoShape">
              <a:avLst/>
            </a:prstTxWarp>
          </a:bodyPr>
          <a:lstStyle>
            <a:lvl1pPr defTabSz="9648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066" y="0"/>
            <a:ext cx="3170475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t" anchorCtr="0" compatLnSpc="1">
            <a:prstTxWarp prst="textNoShape">
              <a:avLst/>
            </a:prstTxWarp>
          </a:bodyPr>
          <a:lstStyle>
            <a:lvl1pPr algn="r" defTabSz="9648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475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b" anchorCtr="0" compatLnSpc="1">
            <a:prstTxWarp prst="textNoShape">
              <a:avLst/>
            </a:prstTxWarp>
          </a:bodyPr>
          <a:lstStyle>
            <a:lvl1pPr defTabSz="9648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066" y="9119173"/>
            <a:ext cx="3170475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b" anchorCtr="0" compatLnSpc="1">
            <a:prstTxWarp prst="textNoShape">
              <a:avLst/>
            </a:prstTxWarp>
          </a:bodyPr>
          <a:lstStyle>
            <a:lvl1pPr algn="r" defTabSz="964832" eaLnBrk="1" hangingPunct="1">
              <a:defRPr sz="1200"/>
            </a:lvl1pPr>
          </a:lstStyle>
          <a:p>
            <a:pPr>
              <a:defRPr/>
            </a:pPr>
            <a:fld id="{2E2870FA-A952-4DCE-9648-F78B3E7F9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1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t" anchorCtr="0" compatLnSpc="1">
            <a:prstTxWarp prst="textNoShape">
              <a:avLst/>
            </a:prstTxWarp>
          </a:bodyPr>
          <a:lstStyle>
            <a:lvl1pPr defTabSz="9648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066" y="0"/>
            <a:ext cx="3170475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t" anchorCtr="0" compatLnSpc="1">
            <a:prstTxWarp prst="textNoShape">
              <a:avLst/>
            </a:prstTxWarp>
          </a:bodyPr>
          <a:lstStyle>
            <a:lvl1pPr algn="r" defTabSz="9648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1231"/>
            <a:ext cx="5852160" cy="43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475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b" anchorCtr="0" compatLnSpc="1">
            <a:prstTxWarp prst="textNoShape">
              <a:avLst/>
            </a:prstTxWarp>
          </a:bodyPr>
          <a:lstStyle>
            <a:lvl1pPr defTabSz="9648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066" y="9119173"/>
            <a:ext cx="3170475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b" anchorCtr="0" compatLnSpc="1">
            <a:prstTxWarp prst="textNoShape">
              <a:avLst/>
            </a:prstTxWarp>
          </a:bodyPr>
          <a:lstStyle>
            <a:lvl1pPr algn="r" defTabSz="964832" eaLnBrk="1" hangingPunct="1">
              <a:defRPr sz="1200"/>
            </a:lvl1pPr>
          </a:lstStyle>
          <a:p>
            <a:pPr>
              <a:defRPr/>
            </a:pPr>
            <a:fld id="{3625B3A5-9720-4855-A9E5-9403B175E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21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10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4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7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-clean supplies means less complications for people who enter recovery, less burden on system – </a:t>
            </a:r>
            <a:r>
              <a:rPr lang="en-US" baseline="0" dirty="0" err="1"/>
              <a:t>preg</a:t>
            </a:r>
            <a:r>
              <a:rPr lang="en-US" baseline="0" dirty="0"/>
              <a:t> tests, first aid kits, condoms, feminine hygiene products</a:t>
            </a:r>
          </a:p>
          <a:p>
            <a:r>
              <a:rPr lang="en-US" baseline="0" dirty="0"/>
              <a:t>-safe sharp disposal, overdose reversal, education,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4832">
              <a:defRPr>
                <a:solidFill>
                  <a:schemeClr val="tx1"/>
                </a:solidFill>
                <a:latin typeface="Arial" charset="0"/>
              </a:defRPr>
            </a:lvl1pPr>
            <a:lvl2pPr marL="770549" indent="-296365" defTabSz="964832">
              <a:defRPr>
                <a:solidFill>
                  <a:schemeClr val="tx1"/>
                </a:solidFill>
                <a:latin typeface="Arial" charset="0"/>
              </a:defRPr>
            </a:lvl2pPr>
            <a:lvl3pPr marL="1185461" indent="-237093" defTabSz="964832">
              <a:defRPr>
                <a:solidFill>
                  <a:schemeClr val="tx1"/>
                </a:solidFill>
                <a:latin typeface="Arial" charset="0"/>
              </a:defRPr>
            </a:lvl3pPr>
            <a:lvl4pPr marL="1659644" indent="-237093" defTabSz="964832">
              <a:defRPr>
                <a:solidFill>
                  <a:schemeClr val="tx1"/>
                </a:solidFill>
                <a:latin typeface="Arial" charset="0"/>
              </a:defRPr>
            </a:lvl4pPr>
            <a:lvl5pPr marL="2133829" indent="-237093" defTabSz="964832">
              <a:defRPr>
                <a:solidFill>
                  <a:schemeClr val="tx1"/>
                </a:solidFill>
                <a:latin typeface="Arial" charset="0"/>
              </a:defRPr>
            </a:lvl5pPr>
            <a:lvl6pPr marL="2608013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196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381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564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B0C53-ADB8-4ECB-9B82-945B203584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-New</a:t>
            </a:r>
            <a:r>
              <a:rPr lang="en-US" baseline="0" dirty="0"/>
              <a:t> syringes and supplies also help to reduce abscesses and infections</a:t>
            </a:r>
          </a:p>
          <a:p>
            <a:pPr eaLnBrk="1" hangingPunct="1"/>
            <a:r>
              <a:rPr lang="en-US" baseline="0" dirty="0"/>
              <a:t>-Safe disposal locations inside and outside to provide for safe disposal of potentially hazardous materials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4832">
              <a:defRPr>
                <a:solidFill>
                  <a:schemeClr val="tx1"/>
                </a:solidFill>
                <a:latin typeface="Arial" charset="0"/>
              </a:defRPr>
            </a:lvl1pPr>
            <a:lvl2pPr marL="770549" indent="-296365" defTabSz="964832">
              <a:defRPr>
                <a:solidFill>
                  <a:schemeClr val="tx1"/>
                </a:solidFill>
                <a:latin typeface="Arial" charset="0"/>
              </a:defRPr>
            </a:lvl2pPr>
            <a:lvl3pPr marL="1185461" indent="-237093" defTabSz="964832">
              <a:defRPr>
                <a:solidFill>
                  <a:schemeClr val="tx1"/>
                </a:solidFill>
                <a:latin typeface="Arial" charset="0"/>
              </a:defRPr>
            </a:lvl3pPr>
            <a:lvl4pPr marL="1659644" indent="-237093" defTabSz="964832">
              <a:defRPr>
                <a:solidFill>
                  <a:schemeClr val="tx1"/>
                </a:solidFill>
                <a:latin typeface="Arial" charset="0"/>
              </a:defRPr>
            </a:lvl4pPr>
            <a:lvl5pPr marL="2133829" indent="-237093" defTabSz="964832">
              <a:defRPr>
                <a:solidFill>
                  <a:schemeClr val="tx1"/>
                </a:solidFill>
                <a:latin typeface="Arial" charset="0"/>
              </a:defRPr>
            </a:lvl5pPr>
            <a:lvl6pPr marL="2608013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196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381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564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B0C53-ADB8-4ECB-9B82-945B2035840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-ACES – adverse childhood experiences</a:t>
            </a:r>
          </a:p>
          <a:p>
            <a:pPr marL="628558" lvl="1" indent="-171425" eaLnBrk="1" hangingPunct="1">
              <a:buFont typeface="Arial" panose="020B0604020202020204" pitchFamily="34" charset="0"/>
              <a:buChar char="•"/>
            </a:pPr>
            <a:r>
              <a:rPr lang="en-US" dirty="0"/>
              <a:t>Examples – Physical</a:t>
            </a:r>
            <a:r>
              <a:rPr lang="en-US" baseline="0" dirty="0"/>
              <a:t> or mental abuse or neglect, divorce or separation or parents, loss of parent, </a:t>
            </a:r>
            <a:r>
              <a:rPr lang="en-US" baseline="0" dirty="0" err="1"/>
              <a:t>ect</a:t>
            </a:r>
            <a:r>
              <a:rPr lang="en-US" baseline="0" dirty="0"/>
              <a:t>…</a:t>
            </a:r>
            <a:endParaRPr lang="en-US" dirty="0"/>
          </a:p>
          <a:p>
            <a:pPr eaLnBrk="1" hangingPunct="1"/>
            <a:r>
              <a:rPr lang="en-US" dirty="0"/>
              <a:t>-test strips</a:t>
            </a:r>
            <a:r>
              <a:rPr lang="en-US" baseline="0" dirty="0"/>
              <a:t> used to detect presence of fentanyl in non-opioid substances</a:t>
            </a:r>
          </a:p>
          <a:p>
            <a:pPr eaLnBrk="1" hangingPunct="1"/>
            <a:r>
              <a:rPr lang="en-US" baseline="0" dirty="0"/>
              <a:t>-People with more traumas are at higher risk of substance use</a:t>
            </a:r>
          </a:p>
          <a:p>
            <a:pPr eaLnBrk="1" hangingPunct="1"/>
            <a:r>
              <a:rPr lang="en-US" baseline="0" dirty="0"/>
              <a:t>-Healthcare meeting, OFR, steering committee for region, ATC</a:t>
            </a:r>
          </a:p>
        </p:txBody>
      </p:sp>
    </p:spTree>
    <p:extLst>
      <p:ext uri="{BB962C8B-B14F-4D97-AF65-F5344CB8AC3E}">
        <p14:creationId xmlns:p14="http://schemas.microsoft.com/office/powerpoint/2010/main" val="394698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4832">
              <a:defRPr>
                <a:solidFill>
                  <a:schemeClr val="tx1"/>
                </a:solidFill>
                <a:latin typeface="Arial" charset="0"/>
              </a:defRPr>
            </a:lvl1pPr>
            <a:lvl2pPr marL="770549" indent="-296365" defTabSz="964832">
              <a:defRPr>
                <a:solidFill>
                  <a:schemeClr val="tx1"/>
                </a:solidFill>
                <a:latin typeface="Arial" charset="0"/>
              </a:defRPr>
            </a:lvl2pPr>
            <a:lvl3pPr marL="1185461" indent="-237093" defTabSz="964832">
              <a:defRPr>
                <a:solidFill>
                  <a:schemeClr val="tx1"/>
                </a:solidFill>
                <a:latin typeface="Arial" charset="0"/>
              </a:defRPr>
            </a:lvl3pPr>
            <a:lvl4pPr marL="1659644" indent="-237093" defTabSz="964832">
              <a:defRPr>
                <a:solidFill>
                  <a:schemeClr val="tx1"/>
                </a:solidFill>
                <a:latin typeface="Arial" charset="0"/>
              </a:defRPr>
            </a:lvl4pPr>
            <a:lvl5pPr marL="2133829" indent="-237093" defTabSz="964832">
              <a:defRPr>
                <a:solidFill>
                  <a:schemeClr val="tx1"/>
                </a:solidFill>
                <a:latin typeface="Arial" charset="0"/>
              </a:defRPr>
            </a:lvl5pPr>
            <a:lvl6pPr marL="2608013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196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381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564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B0C53-ADB8-4ECB-9B82-945B203584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-Naloxone,</a:t>
            </a:r>
            <a:r>
              <a:rPr lang="en-US" baseline="0" dirty="0"/>
              <a:t> keep people alive until they are ready and able to seek treatment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7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4832">
              <a:defRPr>
                <a:solidFill>
                  <a:schemeClr val="tx1"/>
                </a:solidFill>
                <a:latin typeface="Arial" charset="0"/>
              </a:defRPr>
            </a:lvl1pPr>
            <a:lvl2pPr marL="770549" indent="-296365" defTabSz="964832">
              <a:defRPr>
                <a:solidFill>
                  <a:schemeClr val="tx1"/>
                </a:solidFill>
                <a:latin typeface="Arial" charset="0"/>
              </a:defRPr>
            </a:lvl2pPr>
            <a:lvl3pPr marL="1185461" indent="-237093" defTabSz="964832">
              <a:defRPr>
                <a:solidFill>
                  <a:schemeClr val="tx1"/>
                </a:solidFill>
                <a:latin typeface="Arial" charset="0"/>
              </a:defRPr>
            </a:lvl3pPr>
            <a:lvl4pPr marL="1659644" indent="-237093" defTabSz="964832">
              <a:defRPr>
                <a:solidFill>
                  <a:schemeClr val="tx1"/>
                </a:solidFill>
                <a:latin typeface="Arial" charset="0"/>
              </a:defRPr>
            </a:lvl4pPr>
            <a:lvl5pPr marL="2133829" indent="-237093" defTabSz="964832">
              <a:defRPr>
                <a:solidFill>
                  <a:schemeClr val="tx1"/>
                </a:solidFill>
                <a:latin typeface="Arial" charset="0"/>
              </a:defRPr>
            </a:lvl5pPr>
            <a:lvl6pPr marL="2608013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196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381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564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B0C53-ADB8-4ECB-9B82-945B203584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-Naloxone,</a:t>
            </a:r>
            <a:r>
              <a:rPr lang="en-US" baseline="0" dirty="0"/>
              <a:t> keep people alive until they are ready and able to seek treatment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4832">
              <a:defRPr>
                <a:solidFill>
                  <a:schemeClr val="tx1"/>
                </a:solidFill>
                <a:latin typeface="Arial" charset="0"/>
              </a:defRPr>
            </a:lvl1pPr>
            <a:lvl2pPr marL="770549" indent="-296365" defTabSz="964832">
              <a:defRPr>
                <a:solidFill>
                  <a:schemeClr val="tx1"/>
                </a:solidFill>
                <a:latin typeface="Arial" charset="0"/>
              </a:defRPr>
            </a:lvl2pPr>
            <a:lvl3pPr marL="1185461" indent="-237093" defTabSz="964832">
              <a:defRPr>
                <a:solidFill>
                  <a:schemeClr val="tx1"/>
                </a:solidFill>
                <a:latin typeface="Arial" charset="0"/>
              </a:defRPr>
            </a:lvl3pPr>
            <a:lvl4pPr marL="1659644" indent="-237093" defTabSz="964832">
              <a:defRPr>
                <a:solidFill>
                  <a:schemeClr val="tx1"/>
                </a:solidFill>
                <a:latin typeface="Arial" charset="0"/>
              </a:defRPr>
            </a:lvl4pPr>
            <a:lvl5pPr marL="2133829" indent="-237093" defTabSz="964832">
              <a:defRPr>
                <a:solidFill>
                  <a:schemeClr val="tx1"/>
                </a:solidFill>
                <a:latin typeface="Arial" charset="0"/>
              </a:defRPr>
            </a:lvl5pPr>
            <a:lvl6pPr marL="2608013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196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381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564" indent="-237093" defTabSz="964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B0C53-ADB8-4ECB-9B82-945B203584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-Naloxone,</a:t>
            </a:r>
            <a:r>
              <a:rPr lang="en-US" baseline="0" dirty="0"/>
              <a:t> keep people alive until they are ready and able to seek treatment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4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-Maintain a positive attitude and be supportive when</a:t>
            </a:r>
            <a:r>
              <a:rPr lang="en-US" baseline="0" dirty="0"/>
              <a:t> patients talk to you.</a:t>
            </a:r>
          </a:p>
          <a:p>
            <a:r>
              <a:rPr lang="en-US" baseline="0" dirty="0"/>
              <a:t>-Provide resources and information on treatment if the patient shows a willingness to enter recovery, not everyone will be ready. </a:t>
            </a:r>
          </a:p>
          <a:p>
            <a:r>
              <a:rPr lang="en-US" baseline="0" dirty="0"/>
              <a:t>-the more points of contact that are made in a supportive manor, the more willing a patient will be in the future. </a:t>
            </a:r>
          </a:p>
          <a:p>
            <a:r>
              <a:rPr lang="en-US" baseline="0" dirty="0"/>
              <a:t>-People first- Person suffering from addiction, not Addict. Not labeling people based on their diagnosis.</a:t>
            </a:r>
          </a:p>
          <a:p>
            <a:pPr defTabSz="914266">
              <a:defRPr/>
            </a:pPr>
            <a:r>
              <a:rPr lang="en-US" baseline="0" dirty="0"/>
              <a:t>-Help to fight stigma and negative attitudes among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7000" r="46089" b="1466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7000" r="46089" b="14667"/>
          <a:stretch/>
        </p:blipFill>
        <p:spPr bwMode="auto">
          <a:xfrm>
            <a:off x="0" y="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1DAF-C670-4312-8710-803D516532DC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AA6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AA6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AA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AA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AA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19831"/>
            <a:ext cx="3629261" cy="1087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1128108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2F644B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Introduction to </a:t>
            </a:r>
          </a:p>
          <a:p>
            <a:pPr algn="r"/>
            <a:r>
              <a:rPr lang="en-US" sz="6000" b="1" dirty="0">
                <a:solidFill>
                  <a:srgbClr val="2F644B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Harm Reduction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3505201"/>
            <a:ext cx="8945880" cy="83868"/>
            <a:chOff x="838200" y="2628900"/>
            <a:chExt cx="7010400" cy="107950"/>
          </a:xfrm>
        </p:grpSpPr>
        <p:sp>
          <p:nvSpPr>
            <p:cNvPr id="18" name="Rectangle 17"/>
            <p:cNvSpPr/>
            <p:nvPr/>
          </p:nvSpPr>
          <p:spPr>
            <a:xfrm>
              <a:off x="838200" y="2628900"/>
              <a:ext cx="1752600" cy="107950"/>
            </a:xfrm>
            <a:prstGeom prst="rect">
              <a:avLst/>
            </a:prstGeom>
            <a:solidFill>
              <a:srgbClr val="00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0800" y="2628900"/>
              <a:ext cx="1752600" cy="107950"/>
            </a:xfrm>
            <a:prstGeom prst="rect">
              <a:avLst/>
            </a:prstGeom>
            <a:solidFill>
              <a:srgbClr val="9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43400" y="2628900"/>
              <a:ext cx="1752600" cy="107950"/>
            </a:xfrm>
            <a:prstGeom prst="rect">
              <a:avLst/>
            </a:prstGeom>
            <a:solidFill>
              <a:srgbClr val="368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2628900"/>
              <a:ext cx="1752600" cy="107950"/>
            </a:xfrm>
            <a:prstGeom prst="rect">
              <a:avLst/>
            </a:prstGeom>
            <a:solidFill>
              <a:srgbClr val="BD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40" y="4481732"/>
            <a:ext cx="1143000" cy="11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Local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17639"/>
            <a:ext cx="5562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Heavy" panose="020B0903020102020204" pitchFamily="34" charset="0"/>
              </a:rPr>
              <a:t>Harm Reduction Services</a:t>
            </a:r>
          </a:p>
          <a:p>
            <a:endParaRPr lang="en-US" dirty="0"/>
          </a:p>
          <a:p>
            <a:r>
              <a:rPr lang="en-US" dirty="0">
                <a:latin typeface="Franklin Gothic Medium" panose="020B0603020102020204" pitchFamily="34" charset="0"/>
              </a:rPr>
              <a:t>Syringe Services Program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513-316-7725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www.hamiltoncountyhealth.com/exchange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Narcan Distribution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513-946-7676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www.hamiltoncountyhealth.com/narcan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1417639"/>
            <a:ext cx="5562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Heavy" panose="020B0903020102020204" pitchFamily="34" charset="0"/>
              </a:rPr>
              <a:t>Testing Services</a:t>
            </a:r>
          </a:p>
          <a:p>
            <a:endParaRPr lang="en-US" dirty="0"/>
          </a:p>
          <a:p>
            <a:r>
              <a:rPr lang="en-US" dirty="0">
                <a:latin typeface="Franklin Gothic Medium" panose="020B0603020102020204" pitchFamily="34" charset="0"/>
              </a:rPr>
              <a:t>Hamilton County Public Health Disease Prevention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513-946-7611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www.hamiltoncountyhealth.com/hiv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Caracole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513-761-1480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www.caracole.org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University of Cincinnati Early Intervention Program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513-584-0720</a:t>
            </a:r>
          </a:p>
          <a:p>
            <a:r>
              <a:rPr lang="en-US" sz="1400" dirty="0">
                <a:latin typeface="Franklin Gothic Medium" panose="020B0603020102020204" pitchFamily="34" charset="0"/>
              </a:rPr>
              <a:t>Testing done at UCMC Emergency Department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Local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17639"/>
            <a:ext cx="3276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Heavy" panose="020B0903020102020204" pitchFamily="34" charset="0"/>
              </a:rPr>
              <a:t>Help Lines</a:t>
            </a:r>
          </a:p>
          <a:p>
            <a:endParaRPr lang="en-US" dirty="0"/>
          </a:p>
          <a:p>
            <a:r>
              <a:rPr lang="en-US" dirty="0">
                <a:latin typeface="Franklin Gothic Medium" panose="020B0603020102020204" pitchFamily="34" charset="0"/>
              </a:rPr>
              <a:t>Recovery Health Access Center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513-281-7880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Mental Health Access Point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513-558-8888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Talbert House Crisis Hotline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513-281-CARE(2273)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416053"/>
            <a:ext cx="4038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Heavy" panose="020B0903020102020204" pitchFamily="34" charset="0"/>
              </a:rPr>
              <a:t>Recovery Support</a:t>
            </a:r>
          </a:p>
          <a:p>
            <a:endParaRPr lang="en-US" dirty="0"/>
          </a:p>
          <a:p>
            <a:r>
              <a:rPr lang="en-US" dirty="0">
                <a:latin typeface="Franklin Gothic Medium" panose="020B0603020102020204" pitchFamily="34" charset="0"/>
              </a:rPr>
              <a:t>Celebrate Recovery</a:t>
            </a:r>
            <a:br>
              <a:rPr lang="en-US" dirty="0">
                <a:latin typeface="Franklin Gothic Medium" panose="020B0603020102020204" pitchFamily="34" charset="0"/>
              </a:rPr>
            </a:br>
            <a:r>
              <a:rPr lang="en-US" dirty="0">
                <a:latin typeface="Franklin Gothic Medium" panose="020B0603020102020204" pitchFamily="34" charset="0"/>
              </a:rPr>
              <a:t>www.celebraterecovery.com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Narcotics Anonymous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513-820-2947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www.narcincinnati.org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SMART Recovery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www.smartcincy.com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AI-Anon / Alateen of Greater Cincinnati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www.al-anon.org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8624" y="1416053"/>
            <a:ext cx="4067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Heavy" panose="020B0903020102020204" pitchFamily="34" charset="0"/>
              </a:rPr>
              <a:t>Additional Resources</a:t>
            </a:r>
          </a:p>
          <a:p>
            <a:endParaRPr lang="en-US" dirty="0"/>
          </a:p>
          <a:p>
            <a:r>
              <a:rPr lang="en-US" dirty="0">
                <a:latin typeface="Franklin Gothic Medium" panose="020B0603020102020204" pitchFamily="34" charset="0"/>
              </a:rPr>
              <a:t>Office of Reentry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513-946-4304</a:t>
            </a:r>
          </a:p>
          <a:p>
            <a:r>
              <a:rPr lang="en-US" sz="1400" dirty="0">
                <a:latin typeface="Franklin Gothic Medium" panose="020B0603020102020204" pitchFamily="34" charset="0"/>
              </a:rPr>
              <a:t>Services for those returning to community from correctional facilities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Veteran’s Services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513-946-3300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Department of Job and Family Services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513-946-1000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OhioMeansJobs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513-946-7200</a:t>
            </a:r>
          </a:p>
        </p:txBody>
      </p:sp>
    </p:spTree>
    <p:extLst>
      <p:ext uri="{BB962C8B-B14F-4D97-AF65-F5344CB8AC3E}">
        <p14:creationId xmlns:p14="http://schemas.microsoft.com/office/powerpoint/2010/main" val="37923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9600" y="762000"/>
            <a:ext cx="7528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0067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2209800"/>
            <a:ext cx="7010400" cy="83867"/>
            <a:chOff x="838200" y="2628900"/>
            <a:chExt cx="7010400" cy="107950"/>
          </a:xfrm>
        </p:grpSpPr>
        <p:sp>
          <p:nvSpPr>
            <p:cNvPr id="8" name="Rectangle 7"/>
            <p:cNvSpPr/>
            <p:nvPr/>
          </p:nvSpPr>
          <p:spPr>
            <a:xfrm>
              <a:off x="838200" y="2628900"/>
              <a:ext cx="1752600" cy="107950"/>
            </a:xfrm>
            <a:prstGeom prst="rect">
              <a:avLst/>
            </a:prstGeom>
            <a:solidFill>
              <a:srgbClr val="00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2628900"/>
              <a:ext cx="1752600" cy="107950"/>
            </a:xfrm>
            <a:prstGeom prst="rect">
              <a:avLst/>
            </a:prstGeom>
            <a:solidFill>
              <a:srgbClr val="9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2628900"/>
              <a:ext cx="1752600" cy="107950"/>
            </a:xfrm>
            <a:prstGeom prst="rect">
              <a:avLst/>
            </a:prstGeom>
            <a:solidFill>
              <a:srgbClr val="368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2628900"/>
              <a:ext cx="1752600" cy="107950"/>
            </a:xfrm>
            <a:prstGeom prst="rect">
              <a:avLst/>
            </a:prstGeom>
            <a:solidFill>
              <a:srgbClr val="BD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9" y="5181600"/>
            <a:ext cx="3737621" cy="10805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9" y="5181601"/>
            <a:ext cx="1114661" cy="10805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96360" y="4847078"/>
            <a:ext cx="5057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+mj-lt"/>
              </a:rPr>
              <a:t>Hamilton County Public Health</a:t>
            </a:r>
          </a:p>
          <a:p>
            <a:pPr algn="r"/>
            <a:r>
              <a:rPr lang="en-US" sz="2400" b="1" dirty="0">
                <a:latin typeface="+mj-lt"/>
              </a:rPr>
              <a:t>Harm Reduction Division</a:t>
            </a:r>
          </a:p>
          <a:p>
            <a:pPr algn="r"/>
            <a:r>
              <a:rPr lang="en-US" sz="2400" dirty="0">
                <a:latin typeface="+mj-lt"/>
              </a:rPr>
              <a:t>Philip Graham, RN, BSN</a:t>
            </a:r>
          </a:p>
          <a:p>
            <a:pPr algn="r"/>
            <a:r>
              <a:rPr lang="en-US" sz="2400" dirty="0">
                <a:latin typeface="+mj-lt"/>
              </a:rPr>
              <a:t>philip.graham@Hamilton-co.org</a:t>
            </a:r>
            <a:r>
              <a:rPr lang="en-US" sz="24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5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What is Harm Reduction?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10972800" cy="338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 set of practical strategies and ideas aimed at reducing negative consequences associated with drug use</a:t>
            </a:r>
          </a:p>
        </p:txBody>
      </p:sp>
    </p:spTree>
    <p:extLst>
      <p:ext uri="{BB962C8B-B14F-4D97-AF65-F5344CB8AC3E}">
        <p14:creationId xmlns:p14="http://schemas.microsoft.com/office/powerpoint/2010/main" val="35467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What is Harm Reduction?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10972800" cy="33829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Reduce spread of preventable diseases</a:t>
            </a:r>
          </a:p>
          <a:p>
            <a: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Provide clean and safe supplies to reduce risk associated with substance use</a:t>
            </a:r>
          </a:p>
          <a:p>
            <a: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Programs that impact the community as a whole</a:t>
            </a:r>
            <a:endParaRPr lang="en-US" sz="32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6012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rgbClr val="2F644B"/>
                </a:solidFill>
                <a:latin typeface="Franklin Gothic Heavy" panose="020B0903020102020204" pitchFamily="34" charset="0"/>
                <a:cs typeface="Tunga" pitchFamily="34" charset="0"/>
              </a:rPr>
              <a:t>Harm Reduction at HCPH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52599"/>
            <a:ext cx="7391400" cy="4267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Syringe Services Program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Provide access to sterile supplies to help prevent the spread of preventable diseases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Provide access to additional services such as vaccinations and testing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Education and referrals to recovery centers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Safe Syringe Disposal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Working with partners to place disposal boxes in community</a:t>
            </a:r>
            <a:endParaRPr lang="en-US" dirty="0">
              <a:solidFill>
                <a:srgbClr val="67AA65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4038600" cy="2641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6012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rgbClr val="2F644B"/>
                </a:solidFill>
                <a:latin typeface="Franklin Gothic Heavy" panose="020B0903020102020204" pitchFamily="34" charset="0"/>
                <a:cs typeface="Tunga" pitchFamily="34" charset="0"/>
              </a:rPr>
              <a:t>Harm Reduction at HCPH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Fentanyl test strips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Distributed throughout the county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ACES and Trauma Informed Care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Provide understanding to people who have experienced trauma and how it effects their lives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Organizational Collaboration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Work with stakeholders in Hamilton County to collaborate efforts to address the opioid crisis</a:t>
            </a:r>
          </a:p>
          <a:p>
            <a:pPr marL="457200" lvl="1" indent="0">
              <a:buNone/>
              <a:defRPr/>
            </a:pPr>
            <a:endParaRPr lang="en-US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0" indent="0">
              <a:buClr>
                <a:srgbClr val="71FC24"/>
              </a:buClr>
              <a:buNone/>
              <a:defRPr/>
            </a:pPr>
            <a:endParaRPr lang="en-US" dirty="0">
              <a:solidFill>
                <a:srgbClr val="67AA65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1447800"/>
            <a:ext cx="30099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6012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rgbClr val="2F644B"/>
                </a:solidFill>
                <a:latin typeface="Franklin Gothic Heavy" panose="020B0903020102020204" pitchFamily="34" charset="0"/>
                <a:cs typeface="Tunga" pitchFamily="34" charset="0"/>
              </a:rPr>
              <a:t>Harm Reduction at HCPH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752599"/>
            <a:ext cx="75438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Naloxone Distribution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Providing life saving naloxone to organizations and members of public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Quick Response Team (QRT)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Home visits to persons who recently overdoses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Provide resources, linkage to treatment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581400" cy="23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6012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rgbClr val="2F644B"/>
                </a:solidFill>
                <a:latin typeface="Franklin Gothic Heavy" panose="020B0903020102020204" pitchFamily="34" charset="0"/>
                <a:cs typeface="Tunga" pitchFamily="34" charset="0"/>
              </a:rPr>
              <a:t>Harm Reduction at HCPH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543800" cy="45719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Peer Recovery Support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Peer Support Certifications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Workforce development 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Support in Recovery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Community Support Program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Harm Reduction Specialist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Linkage to care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Referrals</a:t>
            </a:r>
          </a:p>
        </p:txBody>
      </p:sp>
      <p:pic>
        <p:nvPicPr>
          <p:cNvPr id="1026" name="Picture 2" descr="Easterseals Serving Greater Cincinnati | Team Lead, Clifton 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43200"/>
            <a:ext cx="386861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6012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rgbClr val="2F644B"/>
                </a:solidFill>
                <a:latin typeface="Franklin Gothic Heavy" panose="020B0903020102020204" pitchFamily="34" charset="0"/>
                <a:cs typeface="Tunga" pitchFamily="34" charset="0"/>
              </a:rPr>
              <a:t>Harm Reduction at HCPH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543800" cy="45719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Use of Technology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App development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HCPH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Overdose Rescue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Online forum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Text notifications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400459-74AB-4D20-92A0-1D2270D2C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21" y="2133600"/>
            <a:ext cx="4329113" cy="3463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B2B36-DEE3-4715-A593-5A77DB2D2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81000"/>
            <a:ext cx="344281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How can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0" y="1905000"/>
            <a:ext cx="7162800" cy="39925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Provide a safe space for patients to speak freely</a:t>
            </a:r>
          </a:p>
          <a:p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Approach patients with compassion and understanding</a:t>
            </a:r>
          </a:p>
          <a:p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Provide information and resources</a:t>
            </a:r>
          </a:p>
          <a:p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Use People first language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3525"/>
            <a:ext cx="38072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13288</TotalTime>
  <Words>702</Words>
  <Application>Microsoft Office PowerPoint</Application>
  <PresentationFormat>Widescreen</PresentationFormat>
  <Paragraphs>144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Heavy</vt:lpstr>
      <vt:lpstr>Franklin Gothic Medium</vt:lpstr>
      <vt:lpstr>Open Sans</vt:lpstr>
      <vt:lpstr>Office Theme</vt:lpstr>
      <vt:lpstr>PowerPoint Presentation</vt:lpstr>
      <vt:lpstr>What is Harm Reduction?</vt:lpstr>
      <vt:lpstr>What is Harm Reduction?</vt:lpstr>
      <vt:lpstr>Harm Reduction at HCPH</vt:lpstr>
      <vt:lpstr>Harm Reduction at HCPH</vt:lpstr>
      <vt:lpstr>Harm Reduction at HCPH</vt:lpstr>
      <vt:lpstr>Harm Reduction at HCPH</vt:lpstr>
      <vt:lpstr>Harm Reduction at HCPH</vt:lpstr>
      <vt:lpstr>How can we help?</vt:lpstr>
      <vt:lpstr>Local Resources</vt:lpstr>
      <vt:lpstr>Local Resources</vt:lpstr>
      <vt:lpstr>PowerPoint Presentation</vt:lpstr>
    </vt:vector>
  </TitlesOfParts>
  <Company>Hamilton County Health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Advocate Program</dc:title>
  <dc:creator>Kepf, Eric</dc:creator>
  <cp:lastModifiedBy>Graham, Philip</cp:lastModifiedBy>
  <cp:revision>886</cp:revision>
  <cp:lastPrinted>2020-01-21T13:05:56Z</cp:lastPrinted>
  <dcterms:created xsi:type="dcterms:W3CDTF">2006-06-12T17:54:45Z</dcterms:created>
  <dcterms:modified xsi:type="dcterms:W3CDTF">2021-06-21T13:29:44Z</dcterms:modified>
</cp:coreProperties>
</file>